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4"/>
  </p:notesMasterIdLst>
  <p:sldIdLst>
    <p:sldId id="256" r:id="rId2"/>
    <p:sldId id="261" r:id="rId3"/>
    <p:sldId id="364" r:id="rId4"/>
    <p:sldId id="377" r:id="rId5"/>
    <p:sldId id="382" r:id="rId6"/>
    <p:sldId id="378" r:id="rId7"/>
    <p:sldId id="369" r:id="rId8"/>
    <p:sldId id="370" r:id="rId9"/>
    <p:sldId id="429" r:id="rId10"/>
    <p:sldId id="371" r:id="rId11"/>
    <p:sldId id="372" r:id="rId12"/>
    <p:sldId id="373" r:id="rId13"/>
    <p:sldId id="374" r:id="rId14"/>
    <p:sldId id="375" r:id="rId15"/>
    <p:sldId id="376" r:id="rId16"/>
    <p:sldId id="367" r:id="rId17"/>
    <p:sldId id="379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380" r:id="rId52"/>
    <p:sldId id="419" r:id="rId53"/>
    <p:sldId id="420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366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F5A1-2A23-4632-A822-CA85604FD6D0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0ABEA-46B9-4CCE-989A-1257A48FA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51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ABEA-46B9-4CCE-989A-1257A48FABA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93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ABEA-46B9-4CCE-989A-1257A48FABA0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1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ABEA-46B9-4CCE-989A-1257A48FABA0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20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A001-720A-421F-8646-D4BF2D6094B5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EE47-3665-4BD5-B9C9-832B774F5D9C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7393-8071-4A5C-8821-356F4BBB882C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F53A-76C8-490B-8B09-75E905C8FEF3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A09-7B49-4A46-BB2B-1C268E8DB42C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DD3A-ED7F-462F-A4C7-AED3AD6D8013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8009-E6EA-4A83-8E6E-FA8158961380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7ADF-0281-456D-8DAA-62E561E3BC40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0E0F-AACE-401F-8AC4-94206F1B13F0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749-EE1C-414B-803F-6EA7F6687AB8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99A-CF7D-4407-80F0-1E511518F97F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FD53-F505-4278-A062-F42FBA534F9F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4E8B-F292-431F-8767-C6912FBD8E25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1281-0057-4B23-9FD8-7B6EBB69D54A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F17B-509A-486F-ACF9-4C52C68AB25B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7D1D-0CE1-4D67-8B25-2EA350861E85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34CA5-ED32-4A24-8B02-EA1436FB8B51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VBB-Richtlijn-Begroeide-daken-V4.3.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dampremmendelaag_FINAL.mov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pHMipAlXp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youtube.com/watch?v=p4AzRmlHhfs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hgC3kEMPfc" TargetMode="External"/><Relationship Id="rId3" Type="http://schemas.openxmlformats.org/officeDocument/2006/relationships/hyperlink" Target="https://www.youtube.com/watch?v=qaze4P-w4SE" TargetMode="External"/><Relationship Id="rId7" Type="http://schemas.openxmlformats.org/officeDocument/2006/relationships/hyperlink" Target="https://www.youtube.com/watch?v=x2HDMVjADdc" TargetMode="External"/><Relationship Id="rId2" Type="http://schemas.openxmlformats.org/officeDocument/2006/relationships/hyperlink" Target="https://www.youtube.com/watch?v=RS6es10K8S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oKsdQKPktI" TargetMode="External"/><Relationship Id="rId5" Type="http://schemas.openxmlformats.org/officeDocument/2006/relationships/hyperlink" Target="https://www.youtube.com/watch?v=zGKaHNfKBC4" TargetMode="External"/><Relationship Id="rId4" Type="http://schemas.openxmlformats.org/officeDocument/2006/relationships/hyperlink" Target="https://www.youtube.com/watch?v=fakfjdRVjr4" TargetMode="External"/><Relationship Id="rId9" Type="http://schemas.openxmlformats.org/officeDocument/2006/relationships/hyperlink" Target="https://www.youtube.com/watch?v=QC4PXkoDfKU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3227685"/>
            <a:ext cx="7766936" cy="1590145"/>
          </a:xfrm>
        </p:spPr>
        <p:txBody>
          <a:bodyPr>
            <a:normAutofit/>
          </a:bodyPr>
          <a:lstStyle/>
          <a:p>
            <a:pPr algn="ctr"/>
            <a:r>
              <a:rPr lang="nl-NL" sz="4400" dirty="0">
                <a:solidFill>
                  <a:schemeClr val="tx1"/>
                </a:solidFill>
              </a:rPr>
              <a:t>Keuzedeel Dak- gevelgroen voor niveau 3 en 4</a:t>
            </a:r>
          </a:p>
        </p:txBody>
      </p:sp>
    </p:spTree>
    <p:extLst>
      <p:ext uri="{BB962C8B-B14F-4D97-AF65-F5344CB8AC3E}">
        <p14:creationId xmlns:p14="http://schemas.microsoft.com/office/powerpoint/2010/main" val="27549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2944837" cy="220862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63" y="0"/>
            <a:ext cx="5294376" cy="36210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170" y="3463390"/>
            <a:ext cx="5285232" cy="36118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63" y="2091994"/>
            <a:ext cx="3457575" cy="23050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430" y="-89588"/>
            <a:ext cx="5217597" cy="35529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430" y="3443999"/>
            <a:ext cx="5330952" cy="363016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763" y="4261429"/>
            <a:ext cx="3457575" cy="25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Logistiek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Overleg over planning met hoofdaannemer</a:t>
            </a:r>
          </a:p>
          <a:p>
            <a:r>
              <a:rPr lang="nl-NL" dirty="0"/>
              <a:t>Overleg over (verticaal) transport met hoofdaannemer</a:t>
            </a:r>
          </a:p>
          <a:p>
            <a:r>
              <a:rPr lang="nl-NL" dirty="0"/>
              <a:t>Overleg over (verticaal) transport met kraanverhuur (kraanplan), let ook op draagkracht ondergrond!</a:t>
            </a:r>
          </a:p>
          <a:p>
            <a:r>
              <a:rPr lang="nl-NL" dirty="0"/>
              <a:t>Wat kan een transporteur bieden?</a:t>
            </a:r>
          </a:p>
          <a:p>
            <a:r>
              <a:rPr lang="nl-NL" dirty="0"/>
              <a:t>Bij voorkeur alleen </a:t>
            </a:r>
            <a:r>
              <a:rPr lang="nl-NL" dirty="0" err="1"/>
              <a:t>dakhovenier</a:t>
            </a:r>
            <a:r>
              <a:rPr lang="nl-NL" dirty="0"/>
              <a:t> aan het werk, lang niet altijd mogelijk…</a:t>
            </a:r>
          </a:p>
          <a:p>
            <a:r>
              <a:rPr lang="nl-NL" dirty="0"/>
              <a:t>Regel tijdig (tot 8 </a:t>
            </a:r>
            <a:r>
              <a:rPr lang="nl-NL" dirty="0" err="1"/>
              <a:t>wk</a:t>
            </a:r>
            <a:r>
              <a:rPr lang="nl-NL" dirty="0"/>
              <a:t>) vergunning/ontheffing</a:t>
            </a:r>
          </a:p>
          <a:p>
            <a:r>
              <a:rPr lang="nl-NL" dirty="0"/>
              <a:t>Is er een verkeersplan nodig?</a:t>
            </a:r>
          </a:p>
          <a:p>
            <a:r>
              <a:rPr lang="nl-NL" dirty="0"/>
              <a:t>Zijn er tijdelijke voorzieningen nodig?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0" y="0"/>
            <a:ext cx="9737473" cy="6876811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Informatiebronnen, op volgorde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dirty="0"/>
              <a:t>SBR-</a:t>
            </a:r>
            <a:r>
              <a:rPr lang="nl-NL" sz="4000" dirty="0" err="1"/>
              <a:t>dakbegroeiingsrichtlijn</a:t>
            </a:r>
            <a:endParaRPr lang="nl-NL" sz="4000" dirty="0"/>
          </a:p>
          <a:p>
            <a:r>
              <a:rPr lang="nl-NL" sz="4000" dirty="0"/>
              <a:t>SBR-</a:t>
            </a:r>
            <a:r>
              <a:rPr lang="nl-NL" sz="4000" dirty="0" err="1"/>
              <a:t>dakbestratingsrichtlijn</a:t>
            </a:r>
            <a:endParaRPr lang="nl-NL" sz="4000" dirty="0"/>
          </a:p>
          <a:p>
            <a:r>
              <a:rPr lang="nl-NL" sz="4000" dirty="0">
                <a:hlinkClick r:id="rId2" action="ppaction://hlinkfile"/>
              </a:rPr>
              <a:t>VBB Richtlijn begroeide daken</a:t>
            </a:r>
            <a:endParaRPr lang="nl-NL" sz="4000" dirty="0"/>
          </a:p>
          <a:p>
            <a:r>
              <a:rPr lang="nl-NL" sz="4000" dirty="0"/>
              <a:t>Moet nog verschijnen: NEN-NTR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1026" name="Picture 2" descr="http://www.sbrcurnet.nl/uploads/publication/547.05/6-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5026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C07117-9657-4F47-A180-80024B2B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 9-16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04CE235-91CA-48A7-A4B7-D4E3E23C7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22C0758B-C012-46D1-8E5E-40F34169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Bouwkundige aspecten van begroeide daken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4 daktypen die het meest toegepast worden: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 err="1"/>
              <a:t>Ongeïsoleerd</a:t>
            </a:r>
            <a:r>
              <a:rPr lang="nl-NL" dirty="0"/>
              <a:t> dak (koud dak)</a:t>
            </a:r>
          </a:p>
          <a:p>
            <a:pPr>
              <a:buFont typeface="+mj-lt"/>
              <a:buAutoNum type="arabicPeriod"/>
            </a:pPr>
            <a:r>
              <a:rPr lang="nl-NL" dirty="0"/>
              <a:t>Warm dak</a:t>
            </a:r>
          </a:p>
          <a:p>
            <a:pPr>
              <a:buFont typeface="+mj-lt"/>
              <a:buAutoNum type="arabicPeriod"/>
            </a:pPr>
            <a:r>
              <a:rPr lang="nl-NL" dirty="0"/>
              <a:t>Omgekeerd warm dak</a:t>
            </a:r>
          </a:p>
          <a:p>
            <a:pPr>
              <a:buFont typeface="+mj-lt"/>
              <a:buAutoNum type="arabicPeriod"/>
            </a:pPr>
            <a:r>
              <a:rPr lang="nl-NL" dirty="0" err="1"/>
              <a:t>Compactdak</a:t>
            </a:r>
            <a:endParaRPr lang="nl-NL" dirty="0"/>
          </a:p>
          <a:p>
            <a:pPr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Benamingen zijn altijd vanuit de dakconstructie beredeneerd!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nl-NL" dirty="0" err="1"/>
              <a:t>Ongeïsoleerd</a:t>
            </a:r>
            <a:r>
              <a:rPr lang="nl-NL" dirty="0"/>
              <a:t> dak (koud dak)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741" y="1735969"/>
            <a:ext cx="5502521" cy="3919244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</a:t>
            </a:r>
            <a:r>
              <a:rPr lang="nl-NL" dirty="0" smtClean="0"/>
              <a:t>Dag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677334" y="1762539"/>
            <a:ext cx="8731709" cy="4278823"/>
          </a:xfrm>
        </p:spPr>
        <p:txBody>
          <a:bodyPr>
            <a:normAutofit fontScale="77500" lnSpcReduction="20000"/>
          </a:bodyPr>
          <a:lstStyle/>
          <a:p>
            <a:pPr lvl="5"/>
            <a:r>
              <a:rPr lang="nl-NL" sz="2800" dirty="0"/>
              <a:t>Portfolio</a:t>
            </a:r>
          </a:p>
          <a:p>
            <a:pPr lvl="5"/>
            <a:r>
              <a:rPr lang="nl-NL" sz="2800" dirty="0"/>
              <a:t>Verwerkingsopdracht 1-8</a:t>
            </a:r>
          </a:p>
          <a:p>
            <a:pPr lvl="5"/>
            <a:r>
              <a:rPr lang="nl-NL" sz="2800" dirty="0"/>
              <a:t>Bouwproces (partijen, prijsvorming, fasering, logistiek)</a:t>
            </a:r>
          </a:p>
          <a:p>
            <a:pPr lvl="5"/>
            <a:r>
              <a:rPr lang="nl-NL" sz="2800" dirty="0"/>
              <a:t>Verwerkingsopdracht 9-16</a:t>
            </a:r>
          </a:p>
          <a:p>
            <a:pPr lvl="5"/>
            <a:r>
              <a:rPr lang="nl-NL" sz="2800" dirty="0"/>
              <a:t>Bouwkunde voor de hovenier (constructies, isolatie, hemelwaterafvoer en details)</a:t>
            </a:r>
          </a:p>
          <a:p>
            <a:pPr lvl="5"/>
            <a:r>
              <a:rPr lang="nl-NL" sz="2800" dirty="0"/>
              <a:t>Verwerkingsopdracht 17-25</a:t>
            </a:r>
          </a:p>
          <a:p>
            <a:pPr lvl="5"/>
            <a:r>
              <a:rPr lang="nl-NL" sz="2800" dirty="0"/>
              <a:t>Lunchpauze 12.55-13.20</a:t>
            </a:r>
          </a:p>
          <a:p>
            <a:pPr lvl="5"/>
            <a:r>
              <a:rPr lang="nl-NL" sz="2800" dirty="0"/>
              <a:t>Afronding bouwkunde voor de hovenier</a:t>
            </a:r>
          </a:p>
          <a:p>
            <a:pPr lvl="5"/>
            <a:r>
              <a:rPr lang="nl-NL" sz="2800" dirty="0"/>
              <a:t>Gastsprekers 14.00 en 15.15</a:t>
            </a:r>
          </a:p>
          <a:p>
            <a:pPr lvl="5"/>
            <a:endParaRPr lang="nl-NL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5"/>
            <a:endParaRPr lang="nl-NL" sz="2800" dirty="0"/>
          </a:p>
          <a:p>
            <a:pPr lvl="5"/>
            <a:endParaRPr lang="nl-NL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5"/>
            <a:endParaRPr lang="nl-NL" sz="2800" dirty="0"/>
          </a:p>
          <a:p>
            <a:pPr lvl="5"/>
            <a:endParaRPr lang="nl-NL" sz="2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Warm dak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859" y="1446835"/>
            <a:ext cx="8488341" cy="3716007"/>
          </a:xfrm>
        </p:spPr>
      </p:pic>
    </p:spTree>
    <p:extLst>
      <p:ext uri="{BB962C8B-B14F-4D97-AF65-F5344CB8AC3E}">
        <p14:creationId xmlns:p14="http://schemas.microsoft.com/office/powerpoint/2010/main" val="13619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325137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Omgekeerd warm dak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223" y="1533378"/>
            <a:ext cx="7947626" cy="3986348"/>
          </a:xfrm>
        </p:spPr>
      </p:pic>
    </p:spTree>
    <p:extLst>
      <p:ext uri="{BB962C8B-B14F-4D97-AF65-F5344CB8AC3E}">
        <p14:creationId xmlns:p14="http://schemas.microsoft.com/office/powerpoint/2010/main" val="36578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902210" cy="6858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</a:t>
            </a:r>
            <a:r>
              <a:rPr lang="nl-NL" dirty="0" err="1"/>
              <a:t>Kompaktdak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216" y="1508369"/>
            <a:ext cx="9122686" cy="3344985"/>
          </a:xfrm>
        </p:spPr>
      </p:pic>
    </p:spTree>
    <p:extLst>
      <p:ext uri="{BB962C8B-B14F-4D97-AF65-F5344CB8AC3E}">
        <p14:creationId xmlns:p14="http://schemas.microsoft.com/office/powerpoint/2010/main" val="4153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440616" cy="562707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2152650"/>
            <a:ext cx="51435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Onderconstructie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57204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Beton, prefab of monoliet breedplaatvloer</a:t>
            </a:r>
          </a:p>
          <a:p>
            <a:r>
              <a:rPr lang="nl-NL" dirty="0"/>
              <a:t>Metaal (trapezium dak of cannelure dak)</a:t>
            </a:r>
          </a:p>
          <a:p>
            <a:r>
              <a:rPr lang="nl-NL" dirty="0"/>
              <a:t>Hout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Controleer altijd:</a:t>
            </a:r>
          </a:p>
          <a:p>
            <a:r>
              <a:rPr lang="nl-NL" dirty="0"/>
              <a:t>Vlak</a:t>
            </a:r>
          </a:p>
          <a:p>
            <a:r>
              <a:rPr lang="nl-NL" dirty="0"/>
              <a:t>Gaaf (kiezels, grindnesten, scherpe randen)</a:t>
            </a:r>
          </a:p>
          <a:p>
            <a:r>
              <a:rPr lang="nl-NL" dirty="0"/>
              <a:t>Droog</a:t>
            </a:r>
          </a:p>
          <a:p>
            <a:r>
              <a:rPr lang="nl-NL" dirty="0"/>
              <a:t>Schoon</a:t>
            </a:r>
          </a:p>
          <a:p>
            <a:r>
              <a:rPr lang="nl-NL" dirty="0"/>
              <a:t>Afschot (meestal van toepassing) in de juiste richting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Dampremmende</a:t>
            </a:r>
            <a:r>
              <a:rPr lang="nl-NL" dirty="0"/>
              <a:t> laag (</a:t>
            </a:r>
            <a:r>
              <a:rPr lang="nl-NL" dirty="0">
                <a:hlinkClick r:id="rId2" action="ppaction://hlinkfile"/>
              </a:rPr>
              <a:t>animatie</a:t>
            </a:r>
            <a:r>
              <a:rPr lang="nl-NL" dirty="0"/>
              <a:t>)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859" y="1446835"/>
            <a:ext cx="8488341" cy="3716007"/>
          </a:xfrm>
        </p:spPr>
      </p:pic>
      <p:sp>
        <p:nvSpPr>
          <p:cNvPr id="7" name="Ovaal 6"/>
          <p:cNvSpPr/>
          <p:nvPr/>
        </p:nvSpPr>
        <p:spPr>
          <a:xfrm>
            <a:off x="1026940" y="2767635"/>
            <a:ext cx="7695029" cy="10878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87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58068" cy="6868551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9158068" cy="6868551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C07117-9657-4F47-A180-80024B2B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 1-8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04CE235-91CA-48A7-A4B7-D4E3E23C7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onderdeel van het </a:t>
            </a:r>
            <a:r>
              <a:rPr lang="nl-NL" dirty="0" smtClean="0"/>
              <a:t>keuzedeel-examen </a:t>
            </a:r>
            <a:r>
              <a:rPr lang="nl-NL" dirty="0"/>
              <a:t>stel je een portfolio (in de vorm van een (digitale) map) van je opdrachten/ervaringen samen.</a:t>
            </a:r>
          </a:p>
          <a:p>
            <a:r>
              <a:rPr lang="nl-NL" dirty="0"/>
              <a:t>In dit portfolio komen:</a:t>
            </a:r>
          </a:p>
          <a:p>
            <a:r>
              <a:rPr lang="nl-NL" dirty="0"/>
              <a:t>- verwerkingsopdrachten</a:t>
            </a:r>
          </a:p>
          <a:p>
            <a:r>
              <a:rPr lang="nl-NL" dirty="0"/>
              <a:t>- BPV-opdrachten</a:t>
            </a:r>
          </a:p>
          <a:p>
            <a:r>
              <a:rPr lang="nl-NL" dirty="0"/>
              <a:t>- verslagen van excursies en praktijkoefeningen</a:t>
            </a:r>
          </a:p>
          <a:p>
            <a:r>
              <a:rPr lang="nl-NL" dirty="0"/>
              <a:t>Maak dus aantekeningen en werk deze eventueel uit, voordat je ze aan je portfolio toevoegt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22C0758B-C012-46D1-8E5E-40F34169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9157758" cy="6868319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7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Dampremmende</a:t>
            </a:r>
            <a:r>
              <a:rPr lang="nl-NL" dirty="0"/>
              <a:t> laag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57204"/>
            <a:ext cx="8596668" cy="3880773"/>
          </a:xfrm>
        </p:spPr>
        <p:txBody>
          <a:bodyPr>
            <a:normAutofit/>
          </a:bodyPr>
          <a:lstStyle/>
          <a:p>
            <a:r>
              <a:rPr lang="nl-NL" dirty="0"/>
              <a:t>Ter voorkoming van vochtproblemen door condensatie in constructies</a:t>
            </a:r>
          </a:p>
          <a:p>
            <a:r>
              <a:rPr lang="nl-NL" dirty="0"/>
              <a:t>Dauwpunt (waar damp omslaat naar vloeistof) ligt vaak </a:t>
            </a:r>
            <a:r>
              <a:rPr lang="nl-NL" b="1" dirty="0"/>
              <a:t>in de isolatie</a:t>
            </a:r>
          </a:p>
          <a:p>
            <a:r>
              <a:rPr lang="nl-NL" dirty="0"/>
              <a:t>Natte isolatie heeft een lagere isolatiewaarde</a:t>
            </a:r>
          </a:p>
          <a:p>
            <a:endParaRPr lang="nl-NL" dirty="0"/>
          </a:p>
          <a:p>
            <a:r>
              <a:rPr lang="nl-NL" dirty="0"/>
              <a:t>Voorkomen door aanbrengen </a:t>
            </a:r>
            <a:r>
              <a:rPr lang="nl-NL" dirty="0" err="1"/>
              <a:t>dampremmende</a:t>
            </a:r>
            <a:r>
              <a:rPr lang="nl-NL" dirty="0"/>
              <a:t> laag:</a:t>
            </a:r>
          </a:p>
          <a:p>
            <a:endParaRPr lang="nl-NL" dirty="0"/>
          </a:p>
          <a:p>
            <a:r>
              <a:rPr lang="nl-NL" dirty="0"/>
              <a:t>Onder de isolatie</a:t>
            </a:r>
          </a:p>
          <a:p>
            <a:r>
              <a:rPr lang="nl-NL" dirty="0"/>
              <a:t>Folie of bitumen</a:t>
            </a:r>
          </a:p>
          <a:p>
            <a:r>
              <a:rPr lang="nl-NL" dirty="0"/>
              <a:t>Overlap min. 200 mm.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2" y="3574541"/>
            <a:ext cx="4377946" cy="328345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58" y="3574540"/>
            <a:ext cx="4377945" cy="32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Isolatie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Warmtetransport(=verlies) door daken wordt veroorzaakt door GELEIDING</a:t>
            </a:r>
          </a:p>
          <a:p>
            <a:r>
              <a:rPr lang="nl-NL" dirty="0"/>
              <a:t>GELEIDING onderbreken door isolatie</a:t>
            </a:r>
          </a:p>
          <a:p>
            <a:r>
              <a:rPr lang="nl-NL" dirty="0"/>
              <a:t>Trend: hogere isolatiewaarden (dak Rc=6) door dikker of beter materiaal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Materialen:</a:t>
            </a:r>
          </a:p>
          <a:p>
            <a:r>
              <a:rPr lang="nl-NL" dirty="0"/>
              <a:t>EPS</a:t>
            </a:r>
          </a:p>
          <a:p>
            <a:r>
              <a:rPr lang="nl-NL" dirty="0"/>
              <a:t>PUR/PIR</a:t>
            </a:r>
          </a:p>
          <a:p>
            <a:r>
              <a:rPr lang="nl-NL" dirty="0"/>
              <a:t>MWR (steenwol)</a:t>
            </a:r>
          </a:p>
          <a:p>
            <a:r>
              <a:rPr lang="nl-NL" dirty="0"/>
              <a:t>CG (cellulair glas)</a:t>
            </a:r>
          </a:p>
          <a:p>
            <a:r>
              <a:rPr lang="nl-NL" dirty="0"/>
              <a:t>XPS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Geëxpandeerd polystyreen</a:t>
            </a:r>
          </a:p>
          <a:p>
            <a:r>
              <a:rPr lang="nl-NL" dirty="0"/>
              <a:t>++ : goedkoop, neemt geen water op/houdt geen water vast</a:t>
            </a:r>
          </a:p>
          <a:p>
            <a:r>
              <a:rPr lang="nl-NL" dirty="0"/>
              <a:t>-- : brandbaar, relatief lage isolatiewaarde, gevoelig voor lijm</a:t>
            </a:r>
          </a:p>
          <a:p>
            <a:r>
              <a:rPr lang="nl-NL" dirty="0"/>
              <a:t>Kent verschillende persingen/druksterktes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7958"/>
            <a:ext cx="6187585" cy="29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39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PUR/PIR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Polyurethaanschuim/</a:t>
            </a:r>
            <a:r>
              <a:rPr lang="nl-NL" dirty="0" err="1"/>
              <a:t>polyisocyanuraat</a:t>
            </a:r>
            <a:endParaRPr lang="nl-NL" dirty="0"/>
          </a:p>
          <a:p>
            <a:r>
              <a:rPr lang="nl-NL" dirty="0"/>
              <a:t>++ : hoge isolatiewaarde (PIR hoger), </a:t>
            </a:r>
            <a:r>
              <a:rPr lang="nl-NL" dirty="0" err="1"/>
              <a:t>drukvast</a:t>
            </a:r>
            <a:r>
              <a:rPr lang="nl-NL" dirty="0"/>
              <a:t> (PIR beter)</a:t>
            </a:r>
          </a:p>
          <a:p>
            <a:r>
              <a:rPr lang="nl-NL" dirty="0"/>
              <a:t>-- : brandbaar (PIR minder), milieubelastend</a:t>
            </a:r>
          </a:p>
          <a:p>
            <a:r>
              <a:rPr lang="nl-NL" dirty="0"/>
              <a:t>Komt in vele kleuren voor, ook als </a:t>
            </a:r>
            <a:r>
              <a:rPr lang="nl-NL" dirty="0" err="1"/>
              <a:t>gecacheerd</a:t>
            </a:r>
            <a:r>
              <a:rPr lang="nl-NL" dirty="0"/>
              <a:t>/sandwich materiaal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2183"/>
            <a:ext cx="4666199" cy="31158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576" y="3742183"/>
            <a:ext cx="2308747" cy="31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27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MWR (steenwol)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Mineral</a:t>
            </a:r>
            <a:r>
              <a:rPr lang="nl-NL" dirty="0"/>
              <a:t> </a:t>
            </a:r>
            <a:r>
              <a:rPr lang="nl-NL" dirty="0" err="1"/>
              <a:t>Wool</a:t>
            </a:r>
            <a:r>
              <a:rPr lang="nl-NL" dirty="0"/>
              <a:t> Rock</a:t>
            </a:r>
          </a:p>
          <a:p>
            <a:r>
              <a:rPr lang="nl-NL" dirty="0"/>
              <a:t>++ : onbrandbaar, goed recyclebaar</a:t>
            </a:r>
          </a:p>
          <a:p>
            <a:r>
              <a:rPr lang="nl-NL" dirty="0"/>
              <a:t>-- : </a:t>
            </a:r>
            <a:r>
              <a:rPr lang="nl-NL" b="1" dirty="0"/>
              <a:t>minder </a:t>
            </a:r>
            <a:r>
              <a:rPr lang="nl-NL" b="1" dirty="0" err="1"/>
              <a:t>drukvast</a:t>
            </a:r>
            <a:r>
              <a:rPr lang="nl-NL" b="1" dirty="0"/>
              <a:t> en gevoelig voor </a:t>
            </a:r>
          </a:p>
          <a:p>
            <a:pPr marL="0" indent="0">
              <a:buNone/>
            </a:pPr>
            <a:r>
              <a:rPr lang="nl-NL" b="1" dirty="0"/>
              <a:t>	    vocht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19" y="2104854"/>
            <a:ext cx="3809524" cy="39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21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CG (cellulair glas)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Foamglas</a:t>
            </a:r>
            <a:endParaRPr lang="nl-NL" dirty="0"/>
          </a:p>
          <a:p>
            <a:r>
              <a:rPr lang="nl-NL" dirty="0"/>
              <a:t>++ : onbrandbaar, neemt geen water op, zeer sterk</a:t>
            </a:r>
          </a:p>
          <a:p>
            <a:r>
              <a:rPr lang="nl-NL" dirty="0"/>
              <a:t>-- : duur, mede door verwerking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3138"/>
            <a:ext cx="5162843" cy="3441895"/>
          </a:xfrm>
          <a:prstGeom prst="rect">
            <a:avLst/>
          </a:prstGeom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843" y="2994647"/>
            <a:ext cx="7029157" cy="38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08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XPS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Geëxtrudeerd</a:t>
            </a:r>
            <a:r>
              <a:rPr lang="nl-NL" dirty="0"/>
              <a:t> polystyreenschuim</a:t>
            </a:r>
          </a:p>
          <a:p>
            <a:r>
              <a:rPr lang="nl-NL" dirty="0"/>
              <a:t>++ : ongevoelig voor vocht</a:t>
            </a:r>
          </a:p>
          <a:p>
            <a:r>
              <a:rPr lang="nl-NL" dirty="0"/>
              <a:t>-- : brandbaar, niet </a:t>
            </a:r>
            <a:r>
              <a:rPr lang="nl-NL" dirty="0" err="1"/>
              <a:t>UV-bestendig</a:t>
            </a:r>
            <a:r>
              <a:rPr lang="nl-NL" dirty="0"/>
              <a:t>!</a:t>
            </a:r>
          </a:p>
          <a:p>
            <a:r>
              <a:rPr lang="nl-NL" dirty="0"/>
              <a:t>Blauwplaat/</a:t>
            </a:r>
            <a:r>
              <a:rPr lang="nl-NL" dirty="0" err="1"/>
              <a:t>Styrofoam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791" y="3804535"/>
            <a:ext cx="4958209" cy="371387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4535"/>
            <a:ext cx="7233791" cy="49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01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Thermische isolatie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Isolatiematerialen droog opslaan en verwerken, </a:t>
            </a:r>
            <a:r>
              <a:rPr lang="nl-NL" b="1" dirty="0"/>
              <a:t>XPS tegen licht beschermen</a:t>
            </a:r>
          </a:p>
          <a:p>
            <a:endParaRPr lang="nl-NL" b="1" dirty="0"/>
          </a:p>
          <a:p>
            <a:r>
              <a:rPr lang="nl-NL" dirty="0"/>
              <a:t>Zorg dat de materialen niet vervormen!</a:t>
            </a:r>
          </a:p>
          <a:p>
            <a:endParaRPr lang="nl-NL" dirty="0"/>
          </a:p>
          <a:p>
            <a:r>
              <a:rPr lang="nl-NL" dirty="0"/>
              <a:t>Alleen onbeschadigde materialen verwerken, en onderling goed aansluiten</a:t>
            </a:r>
          </a:p>
          <a:p>
            <a:endParaRPr lang="nl-NL" dirty="0"/>
          </a:p>
          <a:p>
            <a:r>
              <a:rPr lang="nl-NL" dirty="0"/>
              <a:t>Brandbaar isolatiemateriaal is </a:t>
            </a:r>
            <a:r>
              <a:rPr lang="nl-NL" dirty="0" err="1"/>
              <a:t>tpv</a:t>
            </a:r>
            <a:r>
              <a:rPr lang="nl-NL" dirty="0"/>
              <a:t> brandgevaarlijke details niet toegestaan</a:t>
            </a:r>
          </a:p>
          <a:p>
            <a:endParaRPr lang="nl-NL" dirty="0"/>
          </a:p>
          <a:p>
            <a:r>
              <a:rPr lang="nl-NL" dirty="0"/>
              <a:t>De isolatie </a:t>
            </a:r>
            <a:r>
              <a:rPr lang="nl-NL" dirty="0" err="1"/>
              <a:t>tpv</a:t>
            </a:r>
            <a:r>
              <a:rPr lang="nl-NL" dirty="0"/>
              <a:t> afvoeren minstens 10 mm verdiept aanbrengen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72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163" y="2064765"/>
            <a:ext cx="6357926" cy="3823750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6974946" y="2222695"/>
            <a:ext cx="111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Ten minste</a:t>
            </a:r>
          </a:p>
          <a:p>
            <a:r>
              <a:rPr lang="nl-NL" sz="1600" dirty="0"/>
              <a:t>10 mm verdiept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278396" y="3299913"/>
            <a:ext cx="1533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Onbrandbaar </a:t>
            </a:r>
            <a:r>
              <a:rPr lang="nl-NL" dirty="0" err="1"/>
              <a:t>isolatie-materiaal</a:t>
            </a:r>
            <a:r>
              <a:rPr lang="nl-NL" dirty="0"/>
              <a:t> </a:t>
            </a:r>
            <a:r>
              <a:rPr lang="nl-NL" dirty="0" err="1"/>
              <a:t>tpv</a:t>
            </a:r>
            <a:r>
              <a:rPr lang="nl-NL" dirty="0"/>
              <a:t> afvoer</a:t>
            </a:r>
          </a:p>
        </p:txBody>
      </p:sp>
    </p:spTree>
    <p:extLst>
      <p:ext uri="{BB962C8B-B14F-4D97-AF65-F5344CB8AC3E}">
        <p14:creationId xmlns:p14="http://schemas.microsoft.com/office/powerpoint/2010/main" val="20126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429999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Thermische isolatie omgekeerd warm dak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Zorg ervoor dat:</a:t>
            </a:r>
          </a:p>
          <a:p>
            <a:endParaRPr lang="nl-NL" dirty="0"/>
          </a:p>
          <a:p>
            <a:r>
              <a:rPr lang="nl-NL" dirty="0"/>
              <a:t>De isolatieplaten niet kapot of uit elkaar gelopen worden (koudebrug)</a:t>
            </a:r>
          </a:p>
          <a:p>
            <a:endParaRPr lang="nl-NL" dirty="0"/>
          </a:p>
          <a:p>
            <a:r>
              <a:rPr lang="nl-NL" dirty="0"/>
              <a:t>Er op de isolatieplaten een </a:t>
            </a:r>
            <a:r>
              <a:rPr lang="nl-NL" b="1" u="sng" dirty="0"/>
              <a:t>dampopen</a:t>
            </a:r>
            <a:r>
              <a:rPr lang="nl-NL" dirty="0"/>
              <a:t> laag aangebracht wordt</a:t>
            </a:r>
          </a:p>
          <a:p>
            <a:endParaRPr lang="nl-NL" dirty="0"/>
          </a:p>
          <a:p>
            <a:r>
              <a:rPr lang="nl-NL" dirty="0"/>
              <a:t>Er op de isolatielaag een goede drainagelaag aangebracht wordt </a:t>
            </a:r>
          </a:p>
          <a:p>
            <a:endParaRPr lang="nl-NL" dirty="0"/>
          </a:p>
          <a:p>
            <a:r>
              <a:rPr lang="nl-NL" dirty="0"/>
              <a:t>Losliggende isolatie (omkeerdak) ballasten, bv met zakken substraat/grind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80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7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Afschot en hemelwaterafvoer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Controleer het afschot (helling van het dak in de richting van de afvoeren) voordat met de werkzaamheden begonnen wordt!</a:t>
            </a:r>
          </a:p>
          <a:p>
            <a:r>
              <a:rPr lang="nl-NL" dirty="0"/>
              <a:t>Ontwerprichtlijn is 1,6%, zodat duurzaam een afschot van 1% ontstaat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Waarom afschot?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Ieder begroeid dak heeft een drainerende functie, meestal een aparte drainagelaag. </a:t>
            </a:r>
          </a:p>
          <a:p>
            <a:r>
              <a:rPr lang="nl-NL" dirty="0"/>
              <a:t>De drainagelaag moet het </a:t>
            </a:r>
            <a:r>
              <a:rPr lang="nl-NL" b="1" u="sng" dirty="0"/>
              <a:t>overtollige</a:t>
            </a:r>
            <a:r>
              <a:rPr lang="nl-NL" dirty="0"/>
              <a:t> water af kunnen voeren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58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20561"/>
            <a:ext cx="8596668" cy="615043"/>
          </a:xfrm>
        </p:spPr>
        <p:txBody>
          <a:bodyPr>
            <a:normAutofit fontScale="90000"/>
          </a:bodyPr>
          <a:lstStyle/>
          <a:p>
            <a:r>
              <a:rPr lang="nl-NL" dirty="0"/>
              <a:t>Afschot en hemelwaterafvoer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035604"/>
            <a:ext cx="8596668" cy="3880773"/>
          </a:xfrm>
        </p:spPr>
        <p:txBody>
          <a:bodyPr/>
          <a:lstStyle/>
          <a:p>
            <a:r>
              <a:rPr lang="nl-NL" dirty="0"/>
              <a:t>Voor het goed functioneren van de drainagelaag is het noodzakelijk dat de HWA zowel herkenbaar als goed bereikbaar zijn (inspectieput)</a:t>
            </a:r>
          </a:p>
          <a:p>
            <a:r>
              <a:rPr lang="nl-NL" dirty="0"/>
              <a:t>HWA mogen niet versleept zijn (zie boek blz. 21)</a:t>
            </a:r>
          </a:p>
          <a:p>
            <a:r>
              <a:rPr lang="nl-NL" dirty="0"/>
              <a:t>HWA bij vrijhouden van beplanting </a:t>
            </a:r>
            <a:r>
              <a:rPr lang="nl-NL" dirty="0" err="1"/>
              <a:t>ivm</a:t>
            </a:r>
            <a:r>
              <a:rPr lang="nl-NL" dirty="0"/>
              <a:t> brandveiligheid (vrije ruimte 500 mm rondom)</a:t>
            </a:r>
          </a:p>
          <a:p>
            <a:r>
              <a:rPr lang="nl-NL" dirty="0" err="1">
                <a:solidFill>
                  <a:schemeClr val="tx1"/>
                </a:solidFill>
              </a:rPr>
              <a:t>Noodoverstorten</a:t>
            </a:r>
            <a:r>
              <a:rPr lang="nl-NL" dirty="0">
                <a:solidFill>
                  <a:schemeClr val="tx1"/>
                </a:solidFill>
              </a:rPr>
              <a:t> moeten ca 20-30 mm boven bovenzijde </a:t>
            </a:r>
            <a:r>
              <a:rPr lang="nl-NL" dirty="0" err="1">
                <a:solidFill>
                  <a:schemeClr val="tx1"/>
                </a:solidFill>
              </a:rPr>
              <a:t>substraatlaag</a:t>
            </a:r>
            <a:r>
              <a:rPr lang="nl-NL" dirty="0">
                <a:solidFill>
                  <a:schemeClr val="tx1"/>
                </a:solidFill>
              </a:rPr>
              <a:t> liggen</a:t>
            </a:r>
          </a:p>
          <a:p>
            <a:r>
              <a:rPr lang="nl-NL" dirty="0"/>
              <a:t>UV-systemen (</a:t>
            </a:r>
            <a:r>
              <a:rPr lang="nl-NL" dirty="0" err="1"/>
              <a:t>umpi</a:t>
            </a:r>
            <a:r>
              <a:rPr lang="nl-NL" dirty="0"/>
              <a:t> </a:t>
            </a:r>
            <a:r>
              <a:rPr lang="nl-NL" dirty="0" err="1"/>
              <a:t>virtaus</a:t>
            </a:r>
            <a:r>
              <a:rPr lang="nl-NL" dirty="0"/>
              <a:t>, gesloten systeem), merknaam </a:t>
            </a:r>
            <a:r>
              <a:rPr lang="nl-NL" dirty="0" err="1"/>
              <a:t>Pluvia</a:t>
            </a:r>
            <a:r>
              <a:rPr lang="nl-NL" dirty="0"/>
              <a:t> (</a:t>
            </a:r>
            <a:r>
              <a:rPr lang="nl-NL" dirty="0" err="1"/>
              <a:t>Geberit</a:t>
            </a:r>
            <a:r>
              <a:rPr lang="nl-NL" dirty="0"/>
              <a:t>): voorzie voldoende vrije ruimte om afvoeren en gebruik drainagelaag!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6143"/>
            <a:ext cx="94297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1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0660" cy="2988129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23" y="3235874"/>
            <a:ext cx="6573977" cy="49304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0975" y="2988128"/>
            <a:ext cx="5868998" cy="38698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023" y="0"/>
            <a:ext cx="6573977" cy="44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90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70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Dakbedekking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Risico op worteldoorgroei </a:t>
            </a:r>
            <a:r>
              <a:rPr lang="nl-NL" dirty="0">
                <a:sym typeface="Wingdings" panose="05000000000000000000" pitchFamily="2" charset="2"/>
              </a:rPr>
              <a:t> lekkage</a:t>
            </a:r>
            <a:endParaRPr lang="nl-NL" dirty="0"/>
          </a:p>
          <a:p>
            <a:r>
              <a:rPr lang="nl-NL" dirty="0"/>
              <a:t>Wortelwerende laag (bij voorkeur dakbedekking) conform </a:t>
            </a:r>
            <a:r>
              <a:rPr lang="nl-NL" dirty="0" err="1"/>
              <a:t>prEN</a:t>
            </a:r>
            <a:r>
              <a:rPr lang="nl-NL" dirty="0"/>
              <a:t> 13948 </a:t>
            </a:r>
          </a:p>
          <a:p>
            <a:r>
              <a:rPr lang="nl-NL" dirty="0"/>
              <a:t>Agressief wortelende beplanting (waaronder bamboe) vraagt om speciale maatregelen (b.v. bakken)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Meest voorkomende soorten dakbedekkingsbanen:</a:t>
            </a:r>
          </a:p>
          <a:p>
            <a:r>
              <a:rPr lang="nl-NL" dirty="0"/>
              <a:t>Bitumen (APP en SBS gemodificeerd)</a:t>
            </a:r>
          </a:p>
          <a:p>
            <a:r>
              <a:rPr lang="nl-NL" dirty="0"/>
              <a:t>ECB </a:t>
            </a:r>
          </a:p>
          <a:p>
            <a:r>
              <a:rPr lang="nl-NL" dirty="0"/>
              <a:t>PVC</a:t>
            </a:r>
          </a:p>
          <a:p>
            <a:r>
              <a:rPr lang="nl-NL" dirty="0"/>
              <a:t>EPDM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Bitumen (APP en SBS gemodificeerd)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1980 – heden</a:t>
            </a:r>
          </a:p>
          <a:p>
            <a:r>
              <a:rPr lang="nl-NL" dirty="0"/>
              <a:t>APP vaak geen afwerking (dus geen leislag o.i.d.)</a:t>
            </a:r>
          </a:p>
          <a:p>
            <a:r>
              <a:rPr lang="nl-NL" dirty="0"/>
              <a:t>Bitumen meest voorkomende dakbedekking (goedkoop)</a:t>
            </a:r>
          </a:p>
          <a:p>
            <a:r>
              <a:rPr lang="nl-NL" dirty="0"/>
              <a:t>Sterk, let op wortelwerende variant!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Belangrijk:</a:t>
            </a:r>
          </a:p>
          <a:p>
            <a:r>
              <a:rPr lang="nl-NL" dirty="0"/>
              <a:t>Naast de baan een gelijkmatige rups van ca. 5 mm zichtbaar</a:t>
            </a:r>
          </a:p>
          <a:p>
            <a:r>
              <a:rPr lang="nl-NL" dirty="0"/>
              <a:t>Controleer op openstaande naden en randstroken</a:t>
            </a:r>
          </a:p>
          <a:p>
            <a:r>
              <a:rPr lang="nl-NL" dirty="0">
                <a:hlinkClick r:id="rId2"/>
              </a:rPr>
              <a:t>Verschil tussen onderlaag en toplaag (afwerking)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532" y="2247900"/>
            <a:ext cx="64960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531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Kunststof, dus </a:t>
            </a:r>
            <a:r>
              <a:rPr lang="nl-NL" dirty="0" err="1"/>
              <a:t>lasbaar</a:t>
            </a:r>
            <a:endParaRPr lang="nl-NL" dirty="0"/>
          </a:p>
          <a:p>
            <a:r>
              <a:rPr lang="nl-NL" dirty="0"/>
              <a:t>Zwarte, stugge baan, vaak met ruitjes</a:t>
            </a:r>
          </a:p>
          <a:p>
            <a:r>
              <a:rPr lang="nl-NL" dirty="0"/>
              <a:t>Mix van PE (polyethyleen) en bitumen</a:t>
            </a:r>
          </a:p>
          <a:p>
            <a:r>
              <a:rPr lang="nl-NL" dirty="0"/>
              <a:t>Zeer goed chemisch bestendig (o.a. zuren)</a:t>
            </a:r>
          </a:p>
          <a:p>
            <a:r>
              <a:rPr lang="nl-NL" dirty="0" err="1"/>
              <a:t>Wortelvast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32" y="4259943"/>
            <a:ext cx="8772989" cy="259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77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PVC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Flexibel</a:t>
            </a:r>
          </a:p>
          <a:p>
            <a:r>
              <a:rPr lang="nl-NL" dirty="0"/>
              <a:t>Wortelwerend</a:t>
            </a:r>
          </a:p>
          <a:p>
            <a:r>
              <a:rPr lang="nl-NL" dirty="0"/>
              <a:t>Duurzaam</a:t>
            </a:r>
          </a:p>
          <a:p>
            <a:r>
              <a:rPr lang="nl-NL" dirty="0"/>
              <a:t>Grijs of wit, maar ook in kleuren</a:t>
            </a:r>
          </a:p>
          <a:p>
            <a:r>
              <a:rPr lang="nl-NL" dirty="0"/>
              <a:t>Let op weekmaker-migratie (chemisch </a:t>
            </a:r>
          </a:p>
          <a:p>
            <a:pPr marL="0" indent="0">
              <a:buNone/>
            </a:pPr>
            <a:r>
              <a:rPr lang="nl-NL" dirty="0"/>
              <a:t>     scheiden van bitumen)</a:t>
            </a:r>
          </a:p>
          <a:p>
            <a:r>
              <a:rPr lang="nl-NL" b="1" dirty="0"/>
              <a:t>1-laags, relatief dun (1,2-1,8 mm) dus erg </a:t>
            </a:r>
          </a:p>
          <a:p>
            <a:pPr marL="0" indent="0">
              <a:buNone/>
            </a:pPr>
            <a:r>
              <a:rPr lang="nl-NL" b="1" dirty="0"/>
              <a:t>     kwetsbaar!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717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bouwproces in 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>
                <a:hlinkClick r:id="rId2"/>
              </a:rPr>
              <a:t>Visualisatie </a:t>
            </a:r>
            <a:r>
              <a:rPr lang="nl-NL" dirty="0">
                <a:hlinkClick r:id="rId3"/>
              </a:rPr>
              <a:t>ontwerp</a:t>
            </a:r>
          </a:p>
          <a:p>
            <a:endParaRPr lang="nl-NL" dirty="0">
              <a:hlinkClick r:id="rId3"/>
            </a:endParaRPr>
          </a:p>
          <a:p>
            <a:r>
              <a:rPr lang="nl-NL" dirty="0">
                <a:hlinkClick r:id="rId3"/>
              </a:rPr>
              <a:t>Video ZLTO ‘</a:t>
            </a:r>
            <a:r>
              <a:rPr lang="nl-NL" dirty="0" smtClean="0">
                <a:hlinkClick r:id="rId3"/>
              </a:rPr>
              <a:t>s-Hertogenbosch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4"/>
              </a:rPr>
              <a:t>Daktuin aan zee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5"/>
              </a:rPr>
              <a:t>Bedrijfsfilm </a:t>
            </a:r>
            <a:r>
              <a:rPr lang="nl-NL" dirty="0" err="1">
                <a:hlinkClick r:id="rId5"/>
              </a:rPr>
              <a:t>Ekogras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6"/>
              </a:rPr>
              <a:t>Intro </a:t>
            </a:r>
            <a:r>
              <a:rPr lang="nl-NL" dirty="0" smtClean="0">
                <a:hlinkClick r:id="rId6"/>
              </a:rPr>
              <a:t>Donker</a:t>
            </a:r>
            <a:endParaRPr lang="nl-NL" dirty="0" smtClean="0"/>
          </a:p>
          <a:p>
            <a:endParaRPr lang="nl-NL" dirty="0"/>
          </a:p>
          <a:p>
            <a:r>
              <a:rPr lang="nl-NL" dirty="0">
                <a:hlinkClick r:id="rId7"/>
              </a:rPr>
              <a:t>Animatie </a:t>
            </a:r>
            <a:r>
              <a:rPr lang="nl-NL" dirty="0" err="1">
                <a:hlinkClick r:id="rId7"/>
              </a:rPr>
              <a:t>Nophadrain</a:t>
            </a:r>
            <a:r>
              <a:rPr lang="nl-NL" dirty="0">
                <a:hlinkClick r:id="rId7"/>
              </a:rPr>
              <a:t> parkeer/grasdak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8"/>
              </a:rPr>
              <a:t>Aanleg extensief dak </a:t>
            </a:r>
            <a:r>
              <a:rPr lang="nl-NL" dirty="0" err="1">
                <a:hlinkClick r:id="rId8"/>
              </a:rPr>
              <a:t>Nophadrain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9"/>
              </a:rPr>
              <a:t>Aanleg extensief dak: spruiten zaaien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EPDM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1988 – heden</a:t>
            </a:r>
          </a:p>
          <a:p>
            <a:r>
              <a:rPr lang="nl-NL" dirty="0"/>
              <a:t>Zwart, flexibel, rubberachtig</a:t>
            </a:r>
          </a:p>
          <a:p>
            <a:r>
              <a:rPr lang="nl-NL" dirty="0"/>
              <a:t>Let goed op de overlappen</a:t>
            </a:r>
          </a:p>
          <a:p>
            <a:r>
              <a:rPr lang="nl-NL" dirty="0"/>
              <a:t>Plooien horen bij het materiaal</a:t>
            </a:r>
          </a:p>
          <a:p>
            <a:r>
              <a:rPr lang="nl-NL" dirty="0"/>
              <a:t>Prefab of met lasstrook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Resitrix</a:t>
            </a:r>
            <a:r>
              <a:rPr lang="nl-NL" dirty="0"/>
              <a:t> = EPDM/</a:t>
            </a:r>
            <a:r>
              <a:rPr lang="nl-NL" dirty="0" err="1"/>
              <a:t>polyster</a:t>
            </a:r>
            <a:r>
              <a:rPr lang="nl-NL" dirty="0"/>
              <a:t>/bitumen (</a:t>
            </a:r>
            <a:r>
              <a:rPr lang="nl-NL" dirty="0" err="1"/>
              <a:t>lasbaar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87960" cy="43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6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C07117-9657-4F47-A180-80024B2B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 17-25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04CE235-91CA-48A7-A4B7-D4E3E23C7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22C0758B-C012-46D1-8E5E-40F34169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926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Geschikte dakbedekkingsconstructies voor </a:t>
            </a:r>
            <a:r>
              <a:rPr lang="nl-NL" dirty="0" err="1"/>
              <a:t>dakbegroeiingssystemen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Standaard (warm dak) opbouw heeft niet de voorkeur: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Bij beschadiging zal lekwater onder de waterkerende laag komen </a:t>
            </a:r>
          </a:p>
          <a:p>
            <a:pPr marL="0" indent="0">
              <a:buNone/>
            </a:pPr>
            <a:r>
              <a:rPr lang="nl-NL" dirty="0"/>
              <a:t>     en zich tussen de lagen verplaatsen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Lekkage wordt hierdoor pas laat opgemerkt</a:t>
            </a:r>
          </a:p>
          <a:p>
            <a:endParaRPr lang="nl-NL" dirty="0"/>
          </a:p>
          <a:p>
            <a:r>
              <a:rPr lang="nl-NL" dirty="0"/>
              <a:t>Opsporen lekkage gaat vaak gepaard met aanzienlijke</a:t>
            </a:r>
          </a:p>
          <a:p>
            <a:pPr marL="0" indent="0">
              <a:buNone/>
            </a:pPr>
            <a:r>
              <a:rPr lang="nl-NL" dirty="0"/>
              <a:t>     (graaf)werkzaamheden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55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Geschikte dakbedekkingsconstructies voor </a:t>
            </a:r>
            <a:r>
              <a:rPr lang="nl-NL" dirty="0" err="1"/>
              <a:t>dakbegroeiingssystemen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Indien losliggende systemen gevraagd/voorgeschreven worden: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Alleen bij relatief lichte, dunne vegetatiedaken</a:t>
            </a:r>
          </a:p>
          <a:p>
            <a:pPr marL="0" indent="0">
              <a:buNone/>
            </a:pPr>
            <a:r>
              <a:rPr lang="nl-NL" dirty="0"/>
              <a:t>   </a:t>
            </a:r>
          </a:p>
          <a:p>
            <a:r>
              <a:rPr lang="nl-NL" dirty="0"/>
              <a:t>Waterkerende laag moet worden gecompartimenteerd in vlakken van max. 250 m2. Mocht er dan toch lekkage ontstaan, dan wordt het gedeelte waar gezocht moet worden, beperkt tot 250 m2: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Rechthoek met één afgeronde hoek 5"/>
          <p:cNvSpPr/>
          <p:nvPr/>
        </p:nvSpPr>
        <p:spPr>
          <a:xfrm>
            <a:off x="1026942" y="4994031"/>
            <a:ext cx="2391507" cy="196947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met één afgeronde hoek 6"/>
          <p:cNvSpPr/>
          <p:nvPr/>
        </p:nvSpPr>
        <p:spPr>
          <a:xfrm>
            <a:off x="3418449" y="4994030"/>
            <a:ext cx="2391507" cy="196947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met één afgeronde hoek 7"/>
          <p:cNvSpPr/>
          <p:nvPr/>
        </p:nvSpPr>
        <p:spPr>
          <a:xfrm>
            <a:off x="5809956" y="4994029"/>
            <a:ext cx="2391507" cy="196947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met één afgeronde hoek 8"/>
          <p:cNvSpPr/>
          <p:nvPr/>
        </p:nvSpPr>
        <p:spPr>
          <a:xfrm>
            <a:off x="8201463" y="4994029"/>
            <a:ext cx="2391507" cy="196947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5822657" y="5008438"/>
            <a:ext cx="2362494" cy="16812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1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2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35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Technische uitgangspunten groen- en </a:t>
            </a:r>
            <a:r>
              <a:rPr lang="nl-NL" dirty="0" err="1"/>
              <a:t>leefdaken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risico op waterverplaatsing in de dakconstructie voorkomen door: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A. </a:t>
            </a:r>
            <a:r>
              <a:rPr lang="nl-NL" b="1" dirty="0" err="1"/>
              <a:t>Kompaktdak</a:t>
            </a:r>
            <a:endParaRPr lang="nl-NL" b="1" dirty="0"/>
          </a:p>
          <a:p>
            <a:r>
              <a:rPr lang="nl-NL" dirty="0"/>
              <a:t>Op de constructie indien mogelijk en volledige </a:t>
            </a:r>
            <a:r>
              <a:rPr lang="nl-NL" dirty="0" err="1"/>
              <a:t>kleeflaag</a:t>
            </a:r>
            <a:endParaRPr lang="nl-NL" dirty="0"/>
          </a:p>
          <a:p>
            <a:r>
              <a:rPr lang="nl-NL" dirty="0"/>
              <a:t>Cellulair glas als isolatiemateriaal</a:t>
            </a:r>
          </a:p>
          <a:p>
            <a:r>
              <a:rPr lang="nl-NL" dirty="0"/>
              <a:t>Daarop een volledig verkleefd dakbedekkingssysteem</a:t>
            </a:r>
          </a:p>
          <a:p>
            <a:pPr marL="0" indent="0">
              <a:buNone/>
            </a:pPr>
            <a:r>
              <a:rPr lang="nl-NL" dirty="0"/>
              <a:t>  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716" y="2495582"/>
            <a:ext cx="7392572" cy="60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57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1962150"/>
            <a:ext cx="5143500" cy="4895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Technische uitgangspunten groen- en </a:t>
            </a:r>
            <a:r>
              <a:rPr lang="nl-NL" dirty="0" err="1"/>
              <a:t>leefdaken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risico op waterverplaatsing in de dakconstructie voorkomen door: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B. Omgekeerd dak</a:t>
            </a:r>
          </a:p>
          <a:p>
            <a:r>
              <a:rPr lang="nl-NL" dirty="0"/>
              <a:t>Ondergrond (monoliet) betonnen constructie</a:t>
            </a:r>
          </a:p>
          <a:p>
            <a:r>
              <a:rPr lang="nl-NL" dirty="0"/>
              <a:t>Dakbedekking 2-laags, volledig verkleefd</a:t>
            </a:r>
          </a:p>
          <a:p>
            <a:r>
              <a:rPr lang="nl-NL" dirty="0"/>
              <a:t>XPS als isolatiemateriaal (+20% dikte)</a:t>
            </a:r>
          </a:p>
          <a:p>
            <a:r>
              <a:rPr lang="nl-NL" dirty="0"/>
              <a:t>Dampopen laag op isolatie!</a:t>
            </a:r>
          </a:p>
          <a:p>
            <a:pPr marL="0" indent="0">
              <a:buNone/>
            </a:pPr>
            <a:r>
              <a:rPr lang="nl-NL" dirty="0"/>
              <a:t>  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06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Technische uitgangspunten groen- en </a:t>
            </a:r>
            <a:r>
              <a:rPr lang="nl-NL" dirty="0" err="1"/>
              <a:t>leefdaken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Opstandhoogte</a:t>
            </a:r>
          </a:p>
          <a:p>
            <a:pPr marL="0" indent="0">
              <a:buNone/>
            </a:pPr>
            <a:r>
              <a:rPr lang="nl-NL" dirty="0"/>
              <a:t>120 mm boven de</a:t>
            </a:r>
          </a:p>
          <a:p>
            <a:pPr marL="0" indent="0">
              <a:buNone/>
            </a:pPr>
            <a:r>
              <a:rPr lang="nl-NL" dirty="0"/>
              <a:t>hoogste afwerking</a:t>
            </a:r>
          </a:p>
          <a:p>
            <a:pPr marL="0" indent="0">
              <a:buNone/>
            </a:pPr>
            <a:r>
              <a:rPr lang="nl-NL" dirty="0"/>
              <a:t>(substraat)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98" y="1660175"/>
            <a:ext cx="5231176" cy="4563749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3179298" y="2160589"/>
            <a:ext cx="1097280" cy="30444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7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Technische uitgangspunten groen- en </a:t>
            </a:r>
            <a:r>
              <a:rPr lang="nl-NL" dirty="0" err="1"/>
              <a:t>leefdaken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Tussen watervoerende laag</a:t>
            </a:r>
          </a:p>
          <a:p>
            <a:pPr marL="0" indent="0">
              <a:buNone/>
            </a:pPr>
            <a:r>
              <a:rPr lang="nl-NL" dirty="0"/>
              <a:t>en lood min. 60 mm.</a:t>
            </a:r>
          </a:p>
          <a:p>
            <a:pPr marL="0" indent="0">
              <a:buNone/>
            </a:pPr>
            <a:r>
              <a:rPr lang="nl-NL" dirty="0"/>
              <a:t>vrije ruimte </a:t>
            </a:r>
            <a:r>
              <a:rPr lang="nl-NL" dirty="0" err="1"/>
              <a:t>ivm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capillaire opstijging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67" y="1678912"/>
            <a:ext cx="5842413" cy="436245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 rot="5400000">
            <a:off x="5125520" y="681067"/>
            <a:ext cx="1817651" cy="6839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0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Technische uitgangspunten groen- en </a:t>
            </a:r>
            <a:r>
              <a:rPr lang="nl-NL" dirty="0" err="1"/>
              <a:t>leefdaken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Vebidak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min. opstandhoogte 120 mm </a:t>
            </a: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Bouwbesluit: max: opstaphoogte 20 mm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911" y="3385694"/>
            <a:ext cx="4120309" cy="26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C07117-9657-4F47-A180-80024B2B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bouwproces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04CE235-91CA-48A7-A4B7-D4E3E23C7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Partijen: opdrachtgever, architect, adviseur, aannemer bouw, aannemer groen/hovenier, dakdekker</a:t>
            </a:r>
          </a:p>
          <a:p>
            <a:r>
              <a:rPr lang="nl-NL" sz="2400" dirty="0"/>
              <a:t>Prijsvorming: advies, bestek, aanbesteding of offerte</a:t>
            </a:r>
          </a:p>
          <a:p>
            <a:r>
              <a:rPr lang="nl-NL" sz="2400" dirty="0"/>
              <a:t>Fasering: in het proces (zie partijen), maar ook tijdens uitvoering </a:t>
            </a:r>
            <a:r>
              <a:rPr lang="nl-NL" sz="2400" b="1" dirty="0"/>
              <a:t>(overdrachtsmomenten)</a:t>
            </a:r>
          </a:p>
          <a:p>
            <a:r>
              <a:rPr lang="nl-NL" sz="2400" dirty="0"/>
              <a:t>Logistiek: planningen, hijsplan, vergunningen, inspecties, </a:t>
            </a:r>
            <a:r>
              <a:rPr lang="nl-NL" sz="2400" b="1" dirty="0"/>
              <a:t>overdracht</a:t>
            </a:r>
          </a:p>
          <a:p>
            <a:r>
              <a:rPr lang="nl-NL" sz="2400" dirty="0"/>
              <a:t>Communicatie: bouw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22C0758B-C012-46D1-8E5E-40F34169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 conflict in ontwerp: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6229454" y="1930400"/>
            <a:ext cx="4184034" cy="4110962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nl-NL" dirty="0">
                <a:solidFill>
                  <a:srgbClr val="FF0000"/>
                </a:solidFill>
              </a:rPr>
              <a:t>Gootelement</a:t>
            </a:r>
          </a:p>
          <a:p>
            <a:pPr>
              <a:buFont typeface="+mj-lt"/>
              <a:buAutoNum type="arabicPeriod"/>
            </a:pPr>
            <a:r>
              <a:rPr lang="nl-NL" dirty="0"/>
              <a:t>Beschermings- of </a:t>
            </a:r>
            <a:r>
              <a:rPr lang="nl-NL" dirty="0" err="1"/>
              <a:t>draineerlaag</a:t>
            </a: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/>
              <a:t>Gewapende dekvloer</a:t>
            </a:r>
          </a:p>
          <a:p>
            <a:pPr>
              <a:buFont typeface="+mj-lt"/>
              <a:buAutoNum type="arabicPeriod"/>
            </a:pPr>
            <a:r>
              <a:rPr lang="nl-NL" dirty="0" err="1"/>
              <a:t>Dakafdichting</a:t>
            </a: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/>
              <a:t>Thermische isolatie </a:t>
            </a:r>
          </a:p>
          <a:p>
            <a:pPr>
              <a:buFont typeface="+mj-lt"/>
              <a:buAutoNum type="arabicPeriod"/>
            </a:pPr>
            <a:r>
              <a:rPr lang="nl-NL" dirty="0"/>
              <a:t>Betegeling</a:t>
            </a:r>
          </a:p>
          <a:p>
            <a:pPr>
              <a:buFont typeface="+mj-lt"/>
              <a:buAutoNum type="arabicPeriod"/>
            </a:pPr>
            <a:r>
              <a:rPr lang="nl-NL" dirty="0"/>
              <a:t>Dampscherm</a:t>
            </a:r>
          </a:p>
          <a:p>
            <a:pPr>
              <a:buFont typeface="+mj-lt"/>
              <a:buAutoNum type="arabicPeriod"/>
            </a:pPr>
            <a:r>
              <a:rPr lang="nl-NL" dirty="0"/>
              <a:t>Hellingslaag</a:t>
            </a:r>
          </a:p>
          <a:p>
            <a:pPr>
              <a:buFont typeface="+mj-lt"/>
              <a:buAutoNum type="arabicPeriod"/>
            </a:pPr>
            <a:r>
              <a:rPr lang="nl-NL" dirty="0"/>
              <a:t>Draagvloer</a:t>
            </a:r>
          </a:p>
          <a:p>
            <a:pPr>
              <a:buFont typeface="+mj-lt"/>
              <a:buAutoNum type="arabicPeriod"/>
            </a:pPr>
            <a:r>
              <a:rPr lang="nl-NL" dirty="0"/>
              <a:t>Thermische onderbreking om de koudebrug te beperken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2441" y="1930400"/>
            <a:ext cx="5610396" cy="3423903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2433711" y="2278966"/>
            <a:ext cx="1392429" cy="13633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3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Technische uitgangspunten groen- en </a:t>
            </a:r>
            <a:r>
              <a:rPr lang="nl-NL" dirty="0" err="1"/>
              <a:t>leefdaken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Na aanbrengen waterkerende laag, deze niet meer gebruiken als werkvloer!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Eventuele tijdelijke dakbedekking aanbrengen (kan ook als dampscherm)</a:t>
            </a:r>
          </a:p>
          <a:p>
            <a:r>
              <a:rPr lang="nl-NL" dirty="0"/>
              <a:t>Eventueel drainagelaag als beschermlaag aanbrengen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Voer als het kan een </a:t>
            </a:r>
            <a:r>
              <a:rPr lang="nl-NL" dirty="0" smtClean="0"/>
              <a:t>watertest of rooktest </a:t>
            </a:r>
            <a:r>
              <a:rPr lang="nl-NL" dirty="0"/>
              <a:t>uit!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283" y="3369212"/>
            <a:ext cx="4651717" cy="34887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47" y="-5660"/>
            <a:ext cx="4499829" cy="337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39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Afsluiting en voorbereidingsopdracht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2600" dirty="0"/>
              <a:t>Voorbereidingsopdracht, houd je mail de gaten </a:t>
            </a:r>
            <a:r>
              <a:rPr lang="nl-NL" sz="2600" dirty="0" smtClean="0"/>
              <a:t>!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 smtClean="0"/>
              <a:t>Volgende keer: </a:t>
            </a:r>
            <a:endParaRPr lang="nl-NL" sz="2600" dirty="0"/>
          </a:p>
          <a:p>
            <a:endParaRPr lang="nl-NL" sz="2600" dirty="0"/>
          </a:p>
          <a:p>
            <a:r>
              <a:rPr lang="nl-NL" sz="2600" dirty="0"/>
              <a:t>Oefenen met toegang tot het dak</a:t>
            </a:r>
          </a:p>
          <a:p>
            <a:endParaRPr lang="nl-NL" sz="2600" dirty="0"/>
          </a:p>
          <a:p>
            <a:r>
              <a:rPr lang="nl-NL" sz="2600" dirty="0"/>
              <a:t>Materieelgebruik veiligheidsvoorzieningen</a:t>
            </a:r>
          </a:p>
          <a:p>
            <a:endParaRPr lang="nl-NL" sz="2600" dirty="0"/>
          </a:p>
          <a:p>
            <a:r>
              <a:rPr lang="nl-NL" sz="2600" dirty="0"/>
              <a:t>Veilig hijsen en materieelgebruik verticaal transport</a:t>
            </a:r>
            <a:endParaRPr lang="nl-NL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2600" dirty="0"/>
          </a:p>
          <a:p>
            <a:r>
              <a:rPr lang="nl-NL" sz="2600" dirty="0"/>
              <a:t>Excursie / praktijkles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4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Fasering bouwproces in relatie tot schade en verantwoordelijkheid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Steeds vaker geïntegreerde contractvormen (UAV-</a:t>
            </a:r>
            <a:r>
              <a:rPr lang="nl-NL" dirty="0" err="1"/>
              <a:t>gc</a:t>
            </a:r>
            <a:r>
              <a:rPr lang="nl-NL" dirty="0"/>
              <a:t>):</a:t>
            </a:r>
          </a:p>
          <a:p>
            <a:r>
              <a:rPr lang="nl-NL" dirty="0"/>
              <a:t>Bouwteam, turn-</a:t>
            </a:r>
            <a:r>
              <a:rPr lang="nl-NL" dirty="0" err="1"/>
              <a:t>key</a:t>
            </a:r>
            <a:r>
              <a:rPr lang="nl-NL" dirty="0"/>
              <a:t>, </a:t>
            </a:r>
            <a:r>
              <a:rPr lang="nl-NL" dirty="0" err="1"/>
              <a:t>design&amp;construct</a:t>
            </a:r>
            <a:r>
              <a:rPr lang="nl-NL" dirty="0"/>
              <a:t>(&amp;maintenance(&amp;</a:t>
            </a:r>
            <a:r>
              <a:rPr lang="nl-NL" dirty="0" err="1"/>
              <a:t>finance</a:t>
            </a:r>
            <a:r>
              <a:rPr lang="nl-NL" dirty="0"/>
              <a:t>))</a:t>
            </a:r>
          </a:p>
          <a:p>
            <a:r>
              <a:rPr lang="nl-NL" dirty="0"/>
              <a:t>CAR-verzekering: wordt door de opdrachtgever vaak verlangd en dekt alleen de directe schade, niet de herstelkosten ter voorkoming van verdere schade!</a:t>
            </a:r>
          </a:p>
          <a:p>
            <a:r>
              <a:rPr lang="nl-NL" dirty="0"/>
              <a:t>Klinkt zwaar maar zit eigenlijk in 2 zaken: accepteer alleen een goede ondergrond en doe je eigen werk goed…</a:t>
            </a:r>
          </a:p>
          <a:p>
            <a:r>
              <a:rPr lang="nl-NL" dirty="0"/>
              <a:t>Hoe?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Bouwkundige ondergrond, visuele inspectie, beproeving en overdracht foto’s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Ondergrond (beton, staal, hout) moet vlak, onbeschadigd/gaaf, droog, schoon zijn en het juiste afschot hebben:</a:t>
            </a:r>
          </a:p>
          <a:p>
            <a:r>
              <a:rPr lang="nl-NL" dirty="0"/>
              <a:t>1% blijvend afschot = 1,6% ontwerprichtlijn</a:t>
            </a:r>
          </a:p>
          <a:p>
            <a:r>
              <a:rPr lang="nl-NL" dirty="0"/>
              <a:t>Extensief: bij minder dan 2%: drainagelaag toepassen</a:t>
            </a:r>
          </a:p>
          <a:p>
            <a:r>
              <a:rPr lang="nl-NL" dirty="0"/>
              <a:t>Vanaf 5% treedt versnelde waterafvoer op, eventueel compenseren</a:t>
            </a:r>
          </a:p>
          <a:p>
            <a:r>
              <a:rPr lang="nl-NL" dirty="0"/>
              <a:t>Vanaf 10 graden/18%: geen pluggen maar matten toepassen</a:t>
            </a:r>
          </a:p>
          <a:p>
            <a:r>
              <a:rPr lang="nl-NL" dirty="0"/>
              <a:t>Vanaf 15 graden/27%: hellende daken, anti-schuif-voorzieningen</a:t>
            </a:r>
          </a:p>
          <a:p>
            <a:r>
              <a:rPr lang="nl-NL" dirty="0"/>
              <a:t>Vanaf 45%/25 graden: </a:t>
            </a:r>
            <a:r>
              <a:rPr lang="nl-NL" dirty="0" err="1"/>
              <a:t>muv</a:t>
            </a:r>
            <a:r>
              <a:rPr lang="nl-NL" dirty="0"/>
              <a:t> uitzonderingen niet meer </a:t>
            </a:r>
            <a:r>
              <a:rPr lang="nl-NL" dirty="0" err="1"/>
              <a:t>begroenen</a:t>
            </a:r>
            <a:endParaRPr lang="nl-NL" dirty="0"/>
          </a:p>
          <a:p>
            <a:r>
              <a:rPr lang="nl-NL" dirty="0"/>
              <a:t>Watertoets, evt. onafhankelijk advies (kun je al kijken tijdens bouw?)</a:t>
            </a:r>
          </a:p>
          <a:p>
            <a:r>
              <a:rPr lang="nl-NL" dirty="0"/>
              <a:t>Let op details, leg vast op inspectieformulier met foto’s!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Voorbeeld </a:t>
            </a:r>
            <a:r>
              <a:rPr lang="nl-NL" dirty="0" err="1"/>
              <a:t>dakinspectieformulier</a:t>
            </a:r>
            <a:endParaRPr lang="nl-NL" dirty="0"/>
          </a:p>
        </p:txBody>
      </p:sp>
      <p:pic>
        <p:nvPicPr>
          <p:cNvPr id="5" name="Tijdelijke aanduiding voor inhoud 4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8027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7435</TotalTime>
  <Words>2115</Words>
  <Application>Microsoft Office PowerPoint</Application>
  <PresentationFormat>Breedbeeld</PresentationFormat>
  <Paragraphs>372</Paragraphs>
  <Slides>62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62</vt:i4>
      </vt:variant>
    </vt:vector>
  </HeadingPairs>
  <TitlesOfParts>
    <vt:vector size="68" baseType="lpstr">
      <vt:lpstr>Arial</vt:lpstr>
      <vt:lpstr>Calibri</vt:lpstr>
      <vt:lpstr>Trebuchet MS</vt:lpstr>
      <vt:lpstr>Wingdings</vt:lpstr>
      <vt:lpstr>Wingdings 3</vt:lpstr>
      <vt:lpstr>Facet</vt:lpstr>
      <vt:lpstr>PowerPoint-presentatie</vt:lpstr>
      <vt:lpstr>Programma Dag 2</vt:lpstr>
      <vt:lpstr>Verwerkingsopdracht 1-8</vt:lpstr>
      <vt:lpstr>PowerPoint-presentatie</vt:lpstr>
      <vt:lpstr>Het bouwproces in beeld</vt:lpstr>
      <vt:lpstr>Het bouwproces</vt:lpstr>
      <vt:lpstr>Fasering bouwproces in relatie tot schade en verantwoordelijkheid </vt:lpstr>
      <vt:lpstr>Bouwkundige ondergrond, visuele inspectie, beproeving en overdracht foto’s  </vt:lpstr>
      <vt:lpstr>Voorbeeld dakinspectieformulier</vt:lpstr>
      <vt:lpstr>PowerPoint-presentatie</vt:lpstr>
      <vt:lpstr>PowerPoint-presentatie</vt:lpstr>
      <vt:lpstr>Logistiek</vt:lpstr>
      <vt:lpstr>PowerPoint-presentatie</vt:lpstr>
      <vt:lpstr>Informatiebronnen, op volgorde</vt:lpstr>
      <vt:lpstr>PowerPoint-presentatie</vt:lpstr>
      <vt:lpstr>PowerPoint-presentatie</vt:lpstr>
      <vt:lpstr>Verwerkingsopdracht 9-16  </vt:lpstr>
      <vt:lpstr>Bouwkundige aspecten van begroeide daken</vt:lpstr>
      <vt:lpstr>Ongeïsoleerd dak (koud dak)</vt:lpstr>
      <vt:lpstr>2. Warm dak</vt:lpstr>
      <vt:lpstr>PowerPoint-presentatie</vt:lpstr>
      <vt:lpstr>3. Omgekeerd warm dak</vt:lpstr>
      <vt:lpstr>PowerPoint-presentatie</vt:lpstr>
      <vt:lpstr>4. Kompaktdak</vt:lpstr>
      <vt:lpstr>PowerPoint-presentatie</vt:lpstr>
      <vt:lpstr>Onderconstructie</vt:lpstr>
      <vt:lpstr>Dampremmende laag (animatie)</vt:lpstr>
      <vt:lpstr>PowerPoint-presentatie</vt:lpstr>
      <vt:lpstr>PowerPoint-presentatie</vt:lpstr>
      <vt:lpstr>PowerPoint-presentatie</vt:lpstr>
      <vt:lpstr>Dampremmende laag</vt:lpstr>
      <vt:lpstr>Isolatie</vt:lpstr>
      <vt:lpstr>EPS</vt:lpstr>
      <vt:lpstr>PUR/PIR</vt:lpstr>
      <vt:lpstr>MWR (steenwol)</vt:lpstr>
      <vt:lpstr>CG (cellulair glas)</vt:lpstr>
      <vt:lpstr>XPS</vt:lpstr>
      <vt:lpstr>Thermische isolatie</vt:lpstr>
      <vt:lpstr>PowerPoint-presentatie</vt:lpstr>
      <vt:lpstr>Thermische isolatie omgekeerd warm dak</vt:lpstr>
      <vt:lpstr>PowerPoint-presentatie</vt:lpstr>
      <vt:lpstr>Afschot en hemelwaterafvoer</vt:lpstr>
      <vt:lpstr>Afschot en hemelwaterafvoer</vt:lpstr>
      <vt:lpstr>PowerPoint-presentatie</vt:lpstr>
      <vt:lpstr>PowerPoint-presentatie</vt:lpstr>
      <vt:lpstr>Dakbedekking</vt:lpstr>
      <vt:lpstr>Bitumen (APP en SBS gemodificeerd) </vt:lpstr>
      <vt:lpstr>ECB</vt:lpstr>
      <vt:lpstr>PVC</vt:lpstr>
      <vt:lpstr>EPDM</vt:lpstr>
      <vt:lpstr>Verwerkingsopdracht 17-25</vt:lpstr>
      <vt:lpstr>Geschikte dakbedekkingsconstructies voor dakbegroeiingssystemen</vt:lpstr>
      <vt:lpstr>Geschikte dakbedekkingsconstructies voor dakbegroeiingssystemen</vt:lpstr>
      <vt:lpstr>PowerPoint-presentatie</vt:lpstr>
      <vt:lpstr>Technische uitgangspunten groen- en leefdaken</vt:lpstr>
      <vt:lpstr>Technische uitgangspunten groen- en leefdaken</vt:lpstr>
      <vt:lpstr>Technische uitgangspunten groen- en leefdaken</vt:lpstr>
      <vt:lpstr>Technische uitgangspunten groen- en leefdaken</vt:lpstr>
      <vt:lpstr>Technische uitgangspunten groen- en leefdaken</vt:lpstr>
      <vt:lpstr>Oplossing conflict in ontwerp:</vt:lpstr>
      <vt:lpstr>Technische uitgangspunten groen- en leefdaken</vt:lpstr>
      <vt:lpstr>Afsluiting en voorbereidingsopdracht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Soer</dc:creator>
  <cp:lastModifiedBy>Soer, E.</cp:lastModifiedBy>
  <cp:revision>168</cp:revision>
  <dcterms:created xsi:type="dcterms:W3CDTF">2016-08-23T13:28:40Z</dcterms:created>
  <dcterms:modified xsi:type="dcterms:W3CDTF">2018-07-02T10:29:59Z</dcterms:modified>
</cp:coreProperties>
</file>